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2"/>
  </p:sldMasterIdLst>
  <p:notesMasterIdLst>
    <p:notesMasterId r:id="rId33"/>
  </p:notesMasterIdLst>
  <p:handoutMasterIdLst>
    <p:handoutMasterId r:id="rId34"/>
  </p:handoutMasterIdLst>
  <p:sldIdLst>
    <p:sldId id="402" r:id="rId3"/>
    <p:sldId id="471" r:id="rId4"/>
    <p:sldId id="473" r:id="rId5"/>
    <p:sldId id="474" r:id="rId6"/>
    <p:sldId id="443" r:id="rId7"/>
    <p:sldId id="448" r:id="rId8"/>
    <p:sldId id="465" r:id="rId9"/>
    <p:sldId id="449" r:id="rId10"/>
    <p:sldId id="450" r:id="rId11"/>
    <p:sldId id="408" r:id="rId12"/>
    <p:sldId id="452" r:id="rId13"/>
    <p:sldId id="468" r:id="rId14"/>
    <p:sldId id="469" r:id="rId15"/>
    <p:sldId id="470" r:id="rId16"/>
    <p:sldId id="453" r:id="rId17"/>
    <p:sldId id="454" r:id="rId18"/>
    <p:sldId id="456" r:id="rId19"/>
    <p:sldId id="457" r:id="rId20"/>
    <p:sldId id="458" r:id="rId21"/>
    <p:sldId id="460" r:id="rId22"/>
    <p:sldId id="412" r:id="rId23"/>
    <p:sldId id="461" r:id="rId24"/>
    <p:sldId id="413" r:id="rId25"/>
    <p:sldId id="414" r:id="rId26"/>
    <p:sldId id="439" r:id="rId27"/>
    <p:sldId id="463" r:id="rId28"/>
    <p:sldId id="477" r:id="rId29"/>
    <p:sldId id="472" r:id="rId30"/>
    <p:sldId id="475" r:id="rId31"/>
    <p:sldId id="476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1"/>
            <p14:sldId id="473"/>
            <p14:sldId id="474"/>
            <p14:sldId id="443"/>
          </p14:sldIdLst>
        </p14:section>
        <p14:section name="Course Details" id="{8D645781-968B-4BDA-8519-3394884E11BA}">
          <p14:sldIdLst>
            <p14:sldId id="448"/>
            <p14:sldId id="465"/>
            <p14:sldId id="449"/>
            <p14:sldId id="450"/>
          </p14:sldIdLst>
        </p14:section>
        <p14:section name="Module Team" id="{49EB9BED-3D2B-42CE-82C1-119E8364C41F}">
          <p14:sldIdLst>
            <p14:sldId id="408"/>
            <p14:sldId id="452"/>
            <p14:sldId id="468"/>
            <p14:sldId id="469"/>
            <p14:sldId id="470"/>
          </p14:sldIdLst>
        </p14:section>
        <p14:section name="Duration, Languages, Technologies" id="{C5FB282C-9CFB-4B62-B130-17278DE74CA4}">
          <p14:sldIdLst>
            <p14:sldId id="453"/>
            <p14:sldId id="454"/>
            <p14:sldId id="456"/>
          </p14:sldIdLst>
        </p14:section>
        <p14:section name="Evaluation and Exams" id="{D1F5D419-28A6-4122-BA6E-0EDF48DB2954}">
          <p14:sldIdLst>
            <p14:sldId id="457"/>
            <p14:sldId id="458"/>
            <p14:sldId id="460"/>
          </p14:sldIdLst>
        </p14:section>
        <p14:section name="Resources" id="{96CC1CDB-84AB-4B8B-A303-887466D1B82B}">
          <p14:sldIdLst>
            <p14:sldId id="412"/>
            <p14:sldId id="461"/>
            <p14:sldId id="413"/>
            <p14:sldId id="414"/>
            <p14:sldId id="439"/>
            <p14:sldId id="463"/>
          </p14:sldIdLst>
        </p14:section>
        <p14:section name="Conclusion" id="{10E03AB1-9AA8-4E86-9A64-D741901E50A2}">
          <p14:sldIdLst>
            <p14:sldId id="477"/>
            <p14:sldId id="472"/>
            <p14:sldId id="475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FDFFFF"/>
    <a:srgbClr val="234465"/>
    <a:srgbClr val="FFF0D9"/>
    <a:srgbClr val="F0F5FA"/>
    <a:srgbClr val="1A8AFA"/>
    <a:srgbClr val="0097CC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533" autoAdjust="0"/>
  </p:normalViewPr>
  <p:slideViewPr>
    <p:cSldViewPr>
      <p:cViewPr varScale="1">
        <p:scale>
          <a:sx n="84" d="100"/>
          <a:sy n="84" d="100"/>
        </p:scale>
        <p:origin x="82" y="13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80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227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248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55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70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95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5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4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7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88949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3219669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0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7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0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8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4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7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35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kolay.it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" TargetMode="External"/><Relationship Id="rId3" Type="http://schemas.openxmlformats.org/officeDocument/2006/relationships/hyperlink" Target="https://softuni.bg/courses/asp-net-mvc" TargetMode="External"/><Relationship Id="rId7" Type="http://schemas.openxmlformats.org/officeDocument/2006/relationships/hyperlink" Target="https://softuni.bg/forum/categories/31/csharp-mvc-frameworks-asp-ne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softuni.bg/courses/programming-fundamental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codexio.bg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41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43.png"/><Relationship Id="rId10" Type="http://schemas.openxmlformats.org/officeDocument/2006/relationships/image" Target="../media/image34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hyperlink" Target="http://smartit.b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44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48.gif"/><Relationship Id="rId5" Type="http://schemas.openxmlformats.org/officeDocument/2006/relationships/image" Target="../media/image45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codexio.bg" TargetMode="External"/><Relationship Id="rId9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Web Development Basics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CA"/>
              <a:t>Software University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8653077" y="6201674"/>
            <a:ext cx="2754739" cy="662857"/>
          </a:xfrm>
        </p:spPr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9581F-E865-40AC-8801-098A03DEA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02" y="914400"/>
            <a:ext cx="5839819" cy="583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6334" y="5105400"/>
            <a:ext cx="10958928" cy="768084"/>
          </a:xfrm>
        </p:spPr>
        <p:txBody>
          <a:bodyPr/>
          <a:lstStyle/>
          <a:p>
            <a:r>
              <a:rPr lang="en-US"/>
              <a:t>The Module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84" y="817547"/>
            <a:ext cx="3494828" cy="349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E33CB8-3813-490B-9FF9-06CEDD6D3B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800130"/>
            <a:ext cx="2143883" cy="26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08F6A-0339-46A8-8B66-CB4852C86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1101" y="800130"/>
            <a:ext cx="2143883" cy="26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211096" y="1151121"/>
            <a:ext cx="7712116" cy="53738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Nikolay Kostov</a:t>
            </a:r>
          </a:p>
          <a:p>
            <a:pPr lvl="1"/>
            <a:r>
              <a:rPr lang="en-US" sz="3000" dirty="0"/>
              <a:t>Solutions Architect @ </a:t>
            </a:r>
            <a:r>
              <a:rPr lang="en-US" sz="3000" noProof="1"/>
              <a:t>ZenCodeo</a:t>
            </a:r>
          </a:p>
          <a:p>
            <a:pPr lvl="1"/>
            <a:r>
              <a:rPr lang="en-US" sz="3000" dirty="0"/>
              <a:t>15+ years in the IT</a:t>
            </a:r>
          </a:p>
          <a:p>
            <a:pPr lvl="2"/>
            <a:r>
              <a:rPr lang="en-US" sz="2800" dirty="0"/>
              <a:t>Developer, Manager, Trainer, Architect </a:t>
            </a:r>
          </a:p>
          <a:p>
            <a:pPr lvl="1"/>
            <a:r>
              <a:rPr lang="bg-BG" sz="3000" dirty="0"/>
              <a:t>А</a:t>
            </a:r>
            <a:r>
              <a:rPr lang="en-US" sz="3000" noProof="1"/>
              <a:t>ctive role </a:t>
            </a:r>
            <a:r>
              <a:rPr lang="en-US" sz="3000" dirty="0"/>
              <a:t>in the development of the </a:t>
            </a:r>
            <a:br>
              <a:rPr lang="en-US" sz="3000" dirty="0"/>
            </a:br>
            <a:r>
              <a:rPr lang="en-US" sz="3000" dirty="0"/>
              <a:t>Judge platform - </a:t>
            </a:r>
            <a:r>
              <a:rPr lang="en-US" sz="3000" dirty="0">
                <a:hlinkClick r:id="rId2"/>
              </a:rPr>
              <a:t>https://judge.softuni.bg/</a:t>
            </a:r>
            <a:endParaRPr lang="en-US" sz="3000" dirty="0"/>
          </a:p>
          <a:p>
            <a:pPr lvl="1"/>
            <a:r>
              <a:rPr lang="en-US" sz="3000" dirty="0"/>
              <a:t>Microsoft Certified Trainer</a:t>
            </a:r>
          </a:p>
          <a:p>
            <a:pPr lvl="1"/>
            <a:r>
              <a:rPr lang="en-US" sz="3000" dirty="0"/>
              <a:t>Personal blog: </a:t>
            </a:r>
            <a:r>
              <a:rPr lang="en-US" sz="3000" dirty="0">
                <a:hlinkClick r:id="rId3"/>
              </a:rPr>
              <a:t>nikolay.it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Team (Trainers)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http://i3.ytimg.com/vi/Dd40-_kYiVE/maxresdefault.jpg">
            <a:extLst>
              <a:ext uri="{FF2B5EF4-FFF2-40B4-BE49-F238E27FC236}">
                <a16:creationId xmlns:a16="http://schemas.microsoft.com/office/drawing/2014/main" id="{0545398E-344C-4ABE-8A44-B3830A684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9412" y="1600200"/>
            <a:ext cx="3804756" cy="3804756"/>
          </a:xfrm>
          <a:prstGeom prst="roundRect">
            <a:avLst>
              <a:gd name="adj" fmla="val 3985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13219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66CA-C4A5-4E54-8531-CF87821DE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13" y="1151121"/>
            <a:ext cx="11804822" cy="4259079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Svetlin Galov</a:t>
            </a:r>
          </a:p>
          <a:p>
            <a:pPr lvl="1"/>
            <a:r>
              <a:rPr lang="en-US" noProof="1"/>
              <a:t>Full-Stack Web Developer @ SoftUni</a:t>
            </a:r>
          </a:p>
          <a:p>
            <a:pPr lvl="1"/>
            <a:r>
              <a:rPr lang="en-US" noProof="1"/>
              <a:t>3+ years in the IT</a:t>
            </a:r>
          </a:p>
          <a:p>
            <a:pPr lvl="1"/>
            <a:r>
              <a:rPr lang="en-US" noProof="1"/>
              <a:t>Top performing student of SoftUni</a:t>
            </a:r>
          </a:p>
          <a:p>
            <a:pPr lvl="1"/>
            <a:r>
              <a:rPr lang="en-US" noProof="1"/>
              <a:t>A passionate .NET Guru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FB631C-FC23-4938-97B9-F5A4FD43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Team (Trainers)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9BD23-C50A-46AB-831E-7267F77EC7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B7A33-F5E5-44C1-8A26-A22BB2C21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12" y="1600200"/>
            <a:ext cx="3657600" cy="3657600"/>
          </a:xfrm>
          <a:prstGeom prst="roundRect">
            <a:avLst>
              <a:gd name="adj" fmla="val 4167"/>
            </a:avLst>
          </a:prstGeom>
        </p:spPr>
      </p:pic>
    </p:spTree>
    <p:extLst>
      <p:ext uri="{BB962C8B-B14F-4D97-AF65-F5344CB8AC3E}">
        <p14:creationId xmlns:p14="http://schemas.microsoft.com/office/powerpoint/2010/main" val="311633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72BE6-EB15-4991-AA85-B516AA5B2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Ivaylo Jelev</a:t>
            </a:r>
          </a:p>
          <a:p>
            <a:pPr lvl="1"/>
            <a:r>
              <a:rPr lang="en-US" dirty="0"/>
              <a:t>Training Team Leader </a:t>
            </a:r>
            <a:r>
              <a:rPr lang="en-US" noProof="1"/>
              <a:t>@ SoftUni</a:t>
            </a:r>
          </a:p>
          <a:p>
            <a:pPr lvl="1"/>
            <a:r>
              <a:rPr lang="en-US" noProof="1"/>
              <a:t>5+ years in the IT</a:t>
            </a:r>
          </a:p>
          <a:p>
            <a:pPr lvl="1"/>
            <a:r>
              <a:rPr lang="en-US" noProof="1"/>
              <a:t>3+ years as a Technical Trainer @ SoftUni</a:t>
            </a:r>
          </a:p>
          <a:p>
            <a:pPr lvl="1"/>
            <a:r>
              <a:rPr lang="en-US" noProof="1"/>
              <a:t>Professional Problem Creator </a:t>
            </a:r>
            <a:br>
              <a:rPr lang="en-US" noProof="1"/>
            </a:br>
            <a:r>
              <a:rPr lang="en-US" noProof="1"/>
              <a:t>(Exam &amp; Exercise Problems)</a:t>
            </a:r>
          </a:p>
          <a:p>
            <a:pPr lvl="1"/>
            <a:r>
              <a:rPr lang="en-US" noProof="1"/>
              <a:t>Interested in Game Development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347598-A16E-4FB1-A8AD-C58781C2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Team (Materials &amp; Resources)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EB01C-7F57-4F70-A56D-9E5AC86F0C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55B98-FB78-4928-8991-5E884E0479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9520" y="1828800"/>
            <a:ext cx="3842590" cy="3352800"/>
          </a:xfrm>
          <a:prstGeom prst="roundRect">
            <a:avLst>
              <a:gd name="adj" fmla="val 3443"/>
            </a:avLst>
          </a:prstGeom>
        </p:spPr>
      </p:pic>
    </p:spTree>
    <p:extLst>
      <p:ext uri="{BB962C8B-B14F-4D97-AF65-F5344CB8AC3E}">
        <p14:creationId xmlns:p14="http://schemas.microsoft.com/office/powerpoint/2010/main" val="116230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FCE8-6E8C-4FAB-84E4-A5D3190590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</a:rPr>
              <a:t>Mirela Damyanova</a:t>
            </a:r>
          </a:p>
          <a:p>
            <a:pPr lvl="1"/>
            <a:r>
              <a:rPr lang="en-US" noProof="1"/>
              <a:t>Training Assistant @ SoftUni</a:t>
            </a:r>
          </a:p>
          <a:p>
            <a:pPr lvl="1"/>
            <a:r>
              <a:rPr lang="en-US" noProof="1"/>
              <a:t>Graduated Student from SoftUni</a:t>
            </a:r>
          </a:p>
          <a:p>
            <a:pPr lvl="1"/>
            <a:r>
              <a:rPr lang="en-US" noProof="1"/>
              <a:t>Loves helping students</a:t>
            </a:r>
          </a:p>
          <a:p>
            <a:pPr lvl="1"/>
            <a:r>
              <a:rPr lang="en-US" noProof="1"/>
              <a:t>Interested in Blockchain &amp; Algorithms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24DF9F-3BC8-42B4-92FC-7FA83A47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Team (Materials &amp; Resources)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48351-2469-47BA-9671-4CE00730AC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4D8D7-7D43-4C05-AC14-A409F95DB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1857375"/>
            <a:ext cx="3143250" cy="3143250"/>
          </a:xfrm>
          <a:prstGeom prst="roundRect">
            <a:avLst>
              <a:gd name="adj" fmla="val 3800"/>
            </a:avLst>
          </a:prstGeom>
        </p:spPr>
      </p:pic>
    </p:spTree>
    <p:extLst>
      <p:ext uri="{BB962C8B-B14F-4D97-AF65-F5344CB8AC3E}">
        <p14:creationId xmlns:p14="http://schemas.microsoft.com/office/powerpoint/2010/main" val="26742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614948" y="4800600"/>
            <a:ext cx="10958928" cy="768084"/>
          </a:xfrm>
        </p:spPr>
        <p:txBody>
          <a:bodyPr/>
          <a:lstStyle/>
          <a:p>
            <a:r>
              <a:rPr lang="en-CA" dirty="0"/>
              <a:t>C# MVC Frameworks: More Details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3582" y="5791200"/>
            <a:ext cx="10958928" cy="499819"/>
          </a:xfrm>
        </p:spPr>
        <p:txBody>
          <a:bodyPr/>
          <a:lstStyle/>
          <a:p>
            <a:r>
              <a:rPr lang="en-US" dirty="0"/>
              <a:t>Duration, Schedule, Languages, etc.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12" y="1447800"/>
            <a:ext cx="247566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2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b="1" dirty="0">
                <a:solidFill>
                  <a:schemeClr val="bg1"/>
                </a:solidFill>
              </a:rPr>
              <a:t>Lessons</a:t>
            </a:r>
            <a:r>
              <a:rPr lang="en-US" sz="3600" dirty="0"/>
              <a:t>: ~50 hours (onsite + videos)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Practical </a:t>
            </a:r>
            <a:r>
              <a:rPr lang="en-US" sz="3600" b="1" dirty="0">
                <a:solidFill>
                  <a:schemeClr val="bg1"/>
                </a:solidFill>
              </a:rPr>
              <a:t>exercises</a:t>
            </a:r>
            <a:r>
              <a:rPr lang="en-US" sz="3600" dirty="0"/>
              <a:t> (in class): ~60 hours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Project Development: </a:t>
            </a:r>
            <a:r>
              <a:rPr lang="en-US" sz="3600" b="1" dirty="0">
                <a:solidFill>
                  <a:schemeClr val="bg1"/>
                </a:solidFill>
              </a:rPr>
              <a:t>500 hours </a:t>
            </a:r>
            <a:r>
              <a:rPr lang="en-US" sz="3600" dirty="0"/>
              <a:t>(at least)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Schedule: November 2018 – January 2019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Exam date: </a:t>
            </a:r>
            <a:r>
              <a:rPr lang="en-US" sz="3600" b="1" dirty="0">
                <a:solidFill>
                  <a:schemeClr val="bg1"/>
                </a:solidFill>
              </a:rPr>
              <a:t>06 January 2019</a:t>
            </a: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en-US" sz="3600" dirty="0"/>
              <a:t>Second exam date: </a:t>
            </a:r>
            <a:r>
              <a:rPr lang="en-US" sz="3600" b="1" dirty="0">
                <a:solidFill>
                  <a:schemeClr val="bg1"/>
                </a:solidFill>
              </a:rPr>
              <a:t>10 January 2019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C# MVC Frameworks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97" y="4485873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79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course assignments require to </a:t>
            </a:r>
            <a:r>
              <a:rPr lang="en-US" b="1" dirty="0">
                <a:solidFill>
                  <a:schemeClr val="bg1"/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b="1" dirty="0">
                <a:solidFill>
                  <a:schemeClr val="bg1"/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C# MVC Frameworks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1219200"/>
            <a:ext cx="2286000" cy="27573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Individual Project</a:t>
            </a:r>
            <a:r>
              <a:rPr lang="en-US" sz="3600" dirty="0"/>
              <a:t> – </a:t>
            </a:r>
            <a:r>
              <a:rPr lang="en-US" sz="3600" b="1" dirty="0">
                <a:solidFill>
                  <a:srgbClr val="FFA72A"/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b="1" dirty="0">
                <a:solidFill>
                  <a:srgbClr val="FFA72A"/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/>
              <a:t>(</a:t>
            </a:r>
            <a:r>
              <a:rPr lang="en-US" sz="3600" dirty="0">
                <a:solidFill>
                  <a:schemeClr val="bg1"/>
                </a:solidFill>
              </a:rPr>
              <a:t>exercises</a:t>
            </a:r>
            <a:r>
              <a:rPr lang="en-US" sz="3600" dirty="0"/>
              <a:t>) – </a:t>
            </a:r>
            <a:r>
              <a:rPr lang="en-US" sz="3600" b="1" dirty="0">
                <a:solidFill>
                  <a:srgbClr val="FFA72A"/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b="1" dirty="0">
                <a:solidFill>
                  <a:srgbClr val="FFA72A"/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/>
              <a:t> –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3600" dirty="0"/>
              <a:t>up to </a:t>
            </a:r>
            <a:r>
              <a:rPr lang="en-US" sz="3600" b="1" dirty="0">
                <a:solidFill>
                  <a:srgbClr val="FFA72A"/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b="1" dirty="0">
                <a:solidFill>
                  <a:srgbClr val="FFA72A"/>
                </a:solidFill>
              </a:rPr>
              <a:t>%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Presence in class: </a:t>
            </a:r>
            <a:r>
              <a:rPr lang="en-US" sz="3600" dirty="0">
                <a:solidFill>
                  <a:schemeClr val="bg1"/>
                </a:solidFill>
              </a:rPr>
              <a:t>5%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US" sz="3600" dirty="0">
                <a:solidFill>
                  <a:schemeClr val="bg1"/>
                </a:solidFill>
              </a:rPr>
              <a:t>onsite</a:t>
            </a:r>
            <a:r>
              <a:rPr lang="en-US" sz="3600" dirty="0"/>
              <a:t> students only)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Forum activities</a:t>
            </a:r>
          </a:p>
          <a:p>
            <a:pPr lvl="1">
              <a:buClr>
                <a:schemeClr val="tx1"/>
              </a:buClr>
            </a:pPr>
            <a:r>
              <a:rPr lang="en-US" sz="3600" dirty="0"/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</a:t>
            </a:r>
            <a:r>
              <a:rPr lang="en-US"/>
              <a:t>for “C</a:t>
            </a:r>
            <a:r>
              <a:rPr lang="en-US" dirty="0"/>
              <a:t># Web Dev Basics”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647630" indent="-514350"/>
            <a:r>
              <a:rPr lang="en-CA" dirty="0"/>
              <a:t>C# Web Development Basics</a:t>
            </a:r>
          </a:p>
          <a:p>
            <a:pPr marL="1123569" lvl="1" indent="-514350"/>
            <a:r>
              <a:rPr lang="en-CA" dirty="0"/>
              <a:t>Course Objectives</a:t>
            </a:r>
          </a:p>
          <a:p>
            <a:pPr marL="1123569" lvl="1" indent="-514350"/>
            <a:r>
              <a:rPr lang="en-CA" dirty="0"/>
              <a:t>Program</a:t>
            </a:r>
          </a:p>
          <a:p>
            <a:pPr marL="647630" indent="-514350"/>
            <a:r>
              <a:rPr lang="en-CA" dirty="0"/>
              <a:t>The Module Team</a:t>
            </a:r>
          </a:p>
          <a:p>
            <a:pPr marL="647630" indent="-514350"/>
            <a:r>
              <a:rPr lang="en-CA" dirty="0"/>
              <a:t>Evaluation</a:t>
            </a:r>
          </a:p>
          <a:p>
            <a:pPr marL="1123569" lvl="1" indent="-514350"/>
            <a:r>
              <a:rPr lang="en-CA" dirty="0"/>
              <a:t>Project Defense</a:t>
            </a:r>
          </a:p>
          <a:p>
            <a:pPr marL="647630" indent="-514350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6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b="1" dirty="0">
                <a:solidFill>
                  <a:schemeClr val="bg1"/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b="1" dirty="0">
                <a:solidFill>
                  <a:srgbClr val="FFA72A"/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b="1" dirty="0">
                <a:solidFill>
                  <a:schemeClr val="bg1"/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bg1"/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are sent on the course page at </a:t>
            </a:r>
            <a:r>
              <a:rPr lang="en-US" b="1" dirty="0">
                <a:solidFill>
                  <a:schemeClr val="bg1"/>
                </a:solidFill>
              </a:rPr>
              <a:t>softuni.bg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531812" y="4561724"/>
            <a:ext cx="10958928" cy="768084"/>
          </a:xfrm>
        </p:spPr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4948" y="5486400"/>
            <a:ext cx="10958928" cy="499819"/>
          </a:xfrm>
        </p:spPr>
        <p:txBody>
          <a:bodyPr/>
          <a:lstStyle/>
          <a:p>
            <a:r>
              <a:rPr lang="en-US"/>
              <a:t>What We Need Additionally?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00238"/>
            <a:ext cx="7086600" cy="820737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rgbClr val="FDFF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770" y="1524000"/>
            <a:ext cx="3017285" cy="2002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Check-in</a:t>
            </a:r>
            <a:r>
              <a:rPr lang="en-US" dirty="0"/>
              <a:t> at the reception every time</a:t>
            </a:r>
            <a:br>
              <a:rPr lang="en-US" dirty="0"/>
            </a:br>
            <a:r>
              <a:rPr lang="en-US" dirty="0"/>
              <a:t>when you come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visits</a:t>
            </a:r>
            <a:r>
              <a:rPr lang="en-US" dirty="0"/>
              <a:t>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295400"/>
            <a:ext cx="1676400" cy="1676401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3733800"/>
            <a:ext cx="1452565" cy="145256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C# MVC Frameworks Course Page, Forum and FB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1812" y="1905000"/>
            <a:ext cx="9234600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3"/>
              </a:rPr>
              <a:t>https://softuni.bg/courses/asp-net-mvc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7"/>
              </a:rPr>
              <a:t>https://softuni.bg/forum/categories/31/csharp-mvc-frameworks-asp-net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8"/>
              </a:rPr>
              <a:t>https://www.facebook.com/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noProof="1"/>
              <a:t>C# Web </a:t>
            </a:r>
            <a:r>
              <a:rPr lang="en-US" dirty="0"/>
              <a:t>Slides and Videos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108" y="31242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1163128"/>
            <a:ext cx="11998412" cy="288747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2017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AB60FADE-E7E0-4FCE-A0E2-5E7E3793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09" y="3810000"/>
            <a:ext cx="3733800" cy="2281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44472-A495-4FF7-9D3B-A1F6DA50E8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4475" y="4020165"/>
            <a:ext cx="6663280" cy="1860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137" y="1656225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353" y="1295400"/>
            <a:ext cx="8953705" cy="542468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399" b="0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44058" y="3204819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1485" y="1723767"/>
            <a:ext cx="7907864" cy="460083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Program</a:t>
            </a:r>
          </a:p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sz="3200" dirty="0">
                <a:solidFill>
                  <a:srgbClr val="FFFFFF"/>
                </a:solidFill>
                <a:latin typeface="Calibri" panose="020F0502020204030204"/>
              </a:rPr>
              <a:t>Training Team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6915" marR="0" lvl="0" indent="-456915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</a:t>
            </a:r>
            <a:r>
              <a:rPr kumimoji="0" lang="en-CA" sz="32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Project</a:t>
            </a: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4F5F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</a:t>
            </a:r>
            <a:r>
              <a:rPr kumimoji="0" lang="en-CA" sz="3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Requirements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lnSpc>
                <a:spcPct val="100000"/>
              </a:lnSpc>
            </a:pPr>
            <a:r>
              <a:rPr lang="en-CA" sz="3200" dirty="0">
                <a:solidFill>
                  <a:srgbClr val="FFFFFF"/>
                </a:solidFill>
              </a:rPr>
              <a:t>Learning resources</a:t>
            </a:r>
          </a:p>
          <a:p>
            <a:pPr lvl="1">
              <a:lnSpc>
                <a:spcPct val="100000"/>
              </a:lnSpc>
              <a:buClr>
                <a:schemeClr val="accent6"/>
              </a:buClr>
            </a:pPr>
            <a:r>
              <a:rPr lang="en-CA" sz="3000" b="1" dirty="0">
                <a:solidFill>
                  <a:srgbClr val="FFA72A"/>
                </a:solidFill>
              </a:rPr>
              <a:t>Slides</a:t>
            </a:r>
            <a:r>
              <a:rPr lang="en-CA" sz="3000" dirty="0">
                <a:solidFill>
                  <a:srgbClr val="FFFFFF"/>
                </a:solidFill>
              </a:rPr>
              <a:t>, </a:t>
            </a:r>
            <a:r>
              <a:rPr lang="en-CA" sz="3000" b="1" dirty="0">
                <a:solidFill>
                  <a:srgbClr val="FFA72A"/>
                </a:solidFill>
              </a:rPr>
              <a:t>videos</a:t>
            </a:r>
            <a:r>
              <a:rPr lang="en-CA" sz="3000" dirty="0">
                <a:solidFill>
                  <a:srgbClr val="FFFFFF"/>
                </a:solidFill>
              </a:rPr>
              <a:t>, </a:t>
            </a:r>
            <a:r>
              <a:rPr lang="en-CA" sz="3000" b="1" dirty="0">
                <a:solidFill>
                  <a:srgbClr val="FFA72A"/>
                </a:solidFill>
              </a:rPr>
              <a:t>software</a:t>
            </a:r>
            <a:r>
              <a:rPr lang="en-CA" sz="3000" dirty="0">
                <a:solidFill>
                  <a:srgbClr val="FFFFFF"/>
                </a:solidFill>
              </a:rPr>
              <a:t>, </a:t>
            </a:r>
            <a:r>
              <a:rPr lang="en-CA" sz="3000" b="1" dirty="0">
                <a:solidFill>
                  <a:srgbClr val="FFA72A"/>
                </a:solidFill>
              </a:rPr>
              <a:t>books</a:t>
            </a:r>
            <a:r>
              <a:rPr lang="en-CA" sz="3000" dirty="0">
                <a:solidFill>
                  <a:srgbClr val="FFFFFF"/>
                </a:solidFill>
              </a:rPr>
              <a:t>, </a:t>
            </a:r>
            <a:r>
              <a:rPr lang="en-CA" sz="3000" b="1" dirty="0">
                <a:solidFill>
                  <a:srgbClr val="FFA72A"/>
                </a:solidFill>
              </a:rPr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261585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7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0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190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5799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2799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5799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1566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186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5799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849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5799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361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284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772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5799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8945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5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29420" y="2067924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18809" y="4064376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8"/>
          <a:stretch/>
        </p:blipFill>
        <p:spPr>
          <a:xfrm>
            <a:off x="6424527" y="2067924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59194" y="2067924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29421" y="4064376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39882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614948" y="4724400"/>
            <a:ext cx="10958928" cy="768084"/>
          </a:xfrm>
        </p:spPr>
        <p:txBody>
          <a:bodyPr/>
          <a:lstStyle/>
          <a:p>
            <a:r>
              <a:rPr lang="en-US" dirty="0"/>
              <a:t>C# MVC Frameworks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4948" y="5717166"/>
            <a:ext cx="10958928" cy="499819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1219200"/>
            <a:ext cx="2743200" cy="270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1" y="1195388"/>
            <a:ext cx="8105774" cy="5202237"/>
          </a:xfrm>
        </p:spPr>
        <p:txBody>
          <a:bodyPr/>
          <a:lstStyle/>
          <a:p>
            <a:r>
              <a:rPr lang="en-US" dirty="0"/>
              <a:t>The C</a:t>
            </a:r>
            <a:r>
              <a:rPr lang="en-US" b="1" dirty="0">
                <a:solidFill>
                  <a:schemeClr val="bg1"/>
                </a:solidFill>
              </a:rPr>
              <a:t># MVC Frameworks </a:t>
            </a:r>
            <a:r>
              <a:rPr lang="en-US" dirty="0"/>
              <a:t>course provides</a:t>
            </a:r>
            <a:endParaRPr lang="bg-BG" dirty="0"/>
          </a:p>
          <a:p>
            <a:pPr lvl="1"/>
            <a:r>
              <a:rPr lang="en-US" dirty="0"/>
              <a:t>In-depth knowledge in the </a:t>
            </a:r>
            <a:r>
              <a:rPr lang="en-US" b="1" dirty="0">
                <a:solidFill>
                  <a:schemeClr val="bg1"/>
                </a:solidFill>
              </a:rPr>
              <a:t>ASP.NET Core Framework</a:t>
            </a:r>
          </a:p>
          <a:p>
            <a:pPr lvl="1"/>
            <a:r>
              <a:rPr lang="en-US" dirty="0"/>
              <a:t>Knowledge for creating </a:t>
            </a:r>
            <a:r>
              <a:rPr lang="en-US" b="1" dirty="0">
                <a:solidFill>
                  <a:schemeClr val="bg1"/>
                </a:solidFill>
              </a:rPr>
              <a:t>REST</a:t>
            </a:r>
            <a:r>
              <a:rPr lang="en-US" dirty="0"/>
              <a:t>ful services</a:t>
            </a:r>
          </a:p>
          <a:p>
            <a:pPr lvl="1"/>
            <a:r>
              <a:rPr lang="en-US" dirty="0"/>
              <a:t>Architectural design</a:t>
            </a:r>
          </a:p>
          <a:p>
            <a:pPr lvl="1"/>
            <a:r>
              <a:rPr lang="en-US" dirty="0"/>
              <a:t>Best practices in modern </a:t>
            </a:r>
            <a:r>
              <a:rPr lang="en-US" b="1" dirty="0">
                <a:solidFill>
                  <a:schemeClr val="bg1"/>
                </a:solidFill>
              </a:rPr>
              <a:t>ASP.NET Core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applications</a:t>
            </a:r>
          </a:p>
          <a:p>
            <a:pPr lvl="1"/>
            <a:r>
              <a:rPr lang="en-US" dirty="0"/>
              <a:t>Deployment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Objectives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335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F7C16-ED72-45C1-BEE5-D7E7D70FD3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62" y="3886200"/>
            <a:ext cx="2946400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DFF75-6CE3-42CA-A18A-B7B776A7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448" y="1676400"/>
            <a:ext cx="2724728" cy="18732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Introduction to ASP.NET Core</a:t>
            </a:r>
            <a:endParaRPr lang="en-US" sz="28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Introduction to Razor – Views &amp; Layouts</a:t>
            </a:r>
            <a:endParaRPr lang="en-US" sz="28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Application Flow, Filters &amp; Middleware</a:t>
            </a:r>
            <a:endParaRPr lang="en-US" sz="2800" b="1" dirty="0">
              <a:solidFill>
                <a:schemeClr val="bg1"/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Working with Data – Data Binding, Validation etc.</a:t>
            </a:r>
            <a:endParaRPr lang="en-US" sz="28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Security &amp; Identity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Advanced Topics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Web Dev Basics – Course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905000"/>
            <a:ext cx="1752600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FC84A-0B56-4D80-8126-BEF1B2A7F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4538126"/>
            <a:ext cx="4200272" cy="2133471"/>
          </a:xfrm>
          <a:prstGeom prst="roundRect">
            <a:avLst>
              <a:gd name="adj" fmla="val 8837"/>
            </a:avLst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9EFEC-0BB2-475A-BED3-0FD1436EB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6" y="3095352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13" y="1151120"/>
            <a:ext cx="9637799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Advanced Topics: Architecture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Testing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Deployment &amp; Continuous Integration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Web API &amp; JWT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Razor Pages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noProof="1"/>
              <a:t>SignalR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9"/>
            </a:pPr>
            <a:r>
              <a:rPr lang="en-US" sz="2800" noProof="1"/>
              <a:t>Blazor</a:t>
            </a:r>
          </a:p>
          <a:p>
            <a:pPr marL="0" indent="0">
              <a:lnSpc>
                <a:spcPct val="114000"/>
              </a:lnSpc>
              <a:buNone/>
            </a:pPr>
            <a:endParaRPr lang="en-US" sz="2800" noProof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/>
              <a:t>C# Web Dev Basics– Course Program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68" y="1370352"/>
            <a:ext cx="1499044" cy="1499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1ED59A-B5E2-45C2-9BE5-A72A3EFF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1346906"/>
            <a:ext cx="19812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67070-26A4-4C26-A5E2-A6C59B6BE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84" y="3555891"/>
            <a:ext cx="2858655" cy="2858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A73DAB-35AC-4C46-8589-A32CAB07C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52" y="3661760"/>
            <a:ext cx="2646919" cy="2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752</TotalTime>
  <Words>901</Words>
  <Application>Microsoft Office PowerPoint</Application>
  <PresentationFormat>Custom</PresentationFormat>
  <Paragraphs>201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C# Web Development Basics</vt:lpstr>
      <vt:lpstr>Table of Content</vt:lpstr>
      <vt:lpstr>SoftUni Diamond Partners</vt:lpstr>
      <vt:lpstr>SoftUni Organizational Partners</vt:lpstr>
      <vt:lpstr>Questions</vt:lpstr>
      <vt:lpstr>PowerPoint Presentation</vt:lpstr>
      <vt:lpstr>Course Objectives</vt:lpstr>
      <vt:lpstr>C# Web Dev Basics – Course Program</vt:lpstr>
      <vt:lpstr>C# Web Dev Basics– Course Program (2)</vt:lpstr>
      <vt:lpstr>PowerPoint Presentation</vt:lpstr>
      <vt:lpstr>Module Team (Trainers)</vt:lpstr>
      <vt:lpstr>Module Team (Trainers)</vt:lpstr>
      <vt:lpstr>Module Team (Materials &amp; Resources)</vt:lpstr>
      <vt:lpstr>Module Team (Materials &amp; Resources)</vt:lpstr>
      <vt:lpstr>PowerPoint Presentation</vt:lpstr>
      <vt:lpstr>Training Duration – C# MVC Frameworks</vt:lpstr>
      <vt:lpstr>Learn to Search in Internet &amp; Find Solutions!</vt:lpstr>
      <vt:lpstr>PowerPoint Presentation</vt:lpstr>
      <vt:lpstr>Scoring System for “C# Web Dev Basics”</vt:lpstr>
      <vt:lpstr>Homework Assignments</vt:lpstr>
      <vt:lpstr>Resources</vt:lpstr>
      <vt:lpstr>Your RFID Chip</vt:lpstr>
      <vt:lpstr>C# MVC Frameworks Course Page, Forum and FB Group</vt:lpstr>
      <vt:lpstr>The C# Web Slides and Videos</vt:lpstr>
      <vt:lpstr>Software University Learning System (SULS)</vt:lpstr>
      <vt:lpstr>Required Software</vt:lpstr>
      <vt:lpstr>Summary</vt:lpstr>
      <vt:lpstr>PowerPoint Presentation</vt:lpstr>
      <vt:lpstr>Trainings @ Software University (SoftUni)</vt:lpstr>
      <vt:lpstr>License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 Jelev</cp:lastModifiedBy>
  <cp:revision>300</cp:revision>
  <dcterms:created xsi:type="dcterms:W3CDTF">2014-01-02T17:00:34Z</dcterms:created>
  <dcterms:modified xsi:type="dcterms:W3CDTF">2018-11-05T10:33:27Z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